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8" r:id="rId4"/>
    <p:sldId id="256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78" autoAdjust="0"/>
  </p:normalViewPr>
  <p:slideViewPr>
    <p:cSldViewPr>
      <p:cViewPr varScale="1">
        <p:scale>
          <a:sx n="89" d="100"/>
          <a:sy n="89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4FE1-3CB3-450F-A0E0-0FC724B8C09E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4F65-FF3F-4D7E-BC61-FFE6E5FF1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yber-ShARE Banner-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9151"/>
            <a:ext cx="3429000" cy="782129"/>
          </a:xfrm>
          <a:prstGeom prst="rect">
            <a:avLst/>
          </a:prstGeom>
        </p:spPr>
      </p:pic>
      <p:pic>
        <p:nvPicPr>
          <p:cNvPr id="7" name="Picture 6" descr="ku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1816100" cy="673100"/>
          </a:xfrm>
          <a:prstGeom prst="rect">
            <a:avLst/>
          </a:prstGeom>
        </p:spPr>
      </p:pic>
      <p:pic>
        <p:nvPicPr>
          <p:cNvPr id="9" name="Picture 8" descr="lifemapper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11" y="5257800"/>
            <a:ext cx="766513" cy="766513"/>
          </a:xfrm>
          <a:prstGeom prst="rect">
            <a:avLst/>
          </a:prstGeom>
        </p:spPr>
      </p:pic>
      <p:pic>
        <p:nvPicPr>
          <p:cNvPr id="10" name="Picture 9" descr="logoute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" y="6075441"/>
            <a:ext cx="1055202" cy="812506"/>
          </a:xfrm>
          <a:prstGeom prst="rect">
            <a:avLst/>
          </a:prstGeom>
        </p:spPr>
      </p:pic>
      <p:pic>
        <p:nvPicPr>
          <p:cNvPr id="11" name="Picture 10" descr="UNM_Logo_200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172200"/>
            <a:ext cx="2400300" cy="5424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EARTH, LIFE, AND SEMANTIC WEB (</a:t>
            </a:r>
            <a:r>
              <a:rPr lang="en-US" sz="3600" dirty="0" err="1" smtClean="0">
                <a:solidFill>
                  <a:srgbClr val="FFFFFF"/>
                </a:solidFill>
              </a:rPr>
              <a:t>ELSeWEB</a:t>
            </a:r>
            <a:r>
              <a:rPr lang="en-US" sz="36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1600200"/>
            <a:ext cx="634175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Deana Pennington, University of Texas at El Paso</a:t>
            </a:r>
          </a:p>
          <a:p>
            <a:endParaRPr lang="en-US" sz="2400" dirty="0" smtClean="0"/>
          </a:p>
          <a:p>
            <a:r>
              <a:rPr lang="en-US" sz="2000" dirty="0" smtClean="0"/>
              <a:t>In collaboration with:</a:t>
            </a:r>
          </a:p>
          <a:p>
            <a:r>
              <a:rPr lang="en-US" sz="2000" dirty="0" smtClean="0"/>
              <a:t>Natalia Villanueva	UTEP</a:t>
            </a:r>
          </a:p>
          <a:p>
            <a:r>
              <a:rPr lang="en-US" sz="2000" dirty="0" smtClean="0"/>
              <a:t>Nick Del Rio		UTEP</a:t>
            </a:r>
          </a:p>
          <a:p>
            <a:r>
              <a:rPr lang="en-US" sz="2000" dirty="0" smtClean="0"/>
              <a:t>Jim Beach		University of Kansas</a:t>
            </a:r>
          </a:p>
          <a:p>
            <a:r>
              <a:rPr lang="en-US" sz="2000" dirty="0" smtClean="0"/>
              <a:t>Aimee Stewart		KU</a:t>
            </a:r>
          </a:p>
          <a:p>
            <a:r>
              <a:rPr lang="en-US" sz="2000" dirty="0" smtClean="0"/>
              <a:t>CJ Grady		KU</a:t>
            </a:r>
          </a:p>
          <a:p>
            <a:r>
              <a:rPr lang="en-US" sz="2000" dirty="0" smtClean="0"/>
              <a:t>Karl Benedict		University of New Mexico</a:t>
            </a:r>
          </a:p>
          <a:p>
            <a:r>
              <a:rPr lang="en-US" sz="2000" dirty="0" err="1" smtClean="0"/>
              <a:t>Soran</a:t>
            </a:r>
            <a:r>
              <a:rPr lang="en-US" sz="2000" dirty="0" smtClean="0"/>
              <a:t> Scott		UNM</a:t>
            </a:r>
          </a:p>
          <a:p>
            <a:r>
              <a:rPr lang="en-US" sz="2000" dirty="0" smtClean="0"/>
              <a:t>Bill Hudspeth		UNM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5486400"/>
            <a:ext cx="402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NASA  ACCESS Award #NNX12AF45A</a:t>
            </a:r>
          </a:p>
        </p:txBody>
      </p:sp>
    </p:spTree>
    <p:extLst>
      <p:ext uri="{BB962C8B-B14F-4D97-AF65-F5344CB8AC3E}">
        <p14:creationId xmlns:p14="http://schemas.microsoft.com/office/powerpoint/2010/main" val="84408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ELSeWeb</a:t>
            </a:r>
            <a:r>
              <a:rPr lang="en-US" dirty="0" smtClean="0">
                <a:solidFill>
                  <a:schemeClr val="bg1"/>
                </a:solidFill>
              </a:rPr>
              <a:t>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1992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Earth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1752600"/>
            <a:ext cx="1381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Life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0" y="2590800"/>
            <a:ext cx="1776263" cy="1447800"/>
            <a:chOff x="312837" y="2362199"/>
            <a:chExt cx="1776263" cy="1104498"/>
          </a:xfrm>
          <a:solidFill>
            <a:srgbClr val="165160"/>
          </a:solidFill>
        </p:grpSpPr>
        <p:sp>
          <p:nvSpPr>
            <p:cNvPr id="10" name="Rounded Rectangle 9"/>
            <p:cNvSpPr/>
            <p:nvPr/>
          </p:nvSpPr>
          <p:spPr>
            <a:xfrm>
              <a:off x="312837" y="2362199"/>
              <a:ext cx="1776263" cy="11044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45187" y="2394549"/>
              <a:ext cx="1711563" cy="10397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DATA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Earth Data Analysis Center (EDAC)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7400" y="2590800"/>
            <a:ext cx="1776263" cy="1600200"/>
            <a:chOff x="3244899" y="2331039"/>
            <a:chExt cx="1776263" cy="1166818"/>
          </a:xfrm>
          <a:solidFill>
            <a:srgbClr val="165160"/>
          </a:solidFill>
        </p:grpSpPr>
        <p:sp>
          <p:nvSpPr>
            <p:cNvPr id="13" name="Rounded Rectangle 12"/>
            <p:cNvSpPr/>
            <p:nvPr/>
          </p:nvSpPr>
          <p:spPr>
            <a:xfrm>
              <a:off x="3244899" y="2331039"/>
              <a:ext cx="1776263" cy="11668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279074" y="2365214"/>
              <a:ext cx="1707913" cy="10984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MODELS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/>
                <a:t>Lifemapper</a:t>
              </a:r>
              <a:endParaRPr lang="en-US" b="1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Species Distribution Model</a:t>
              </a:r>
              <a:endParaRPr lang="en-US" b="1" kern="1200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3276600" y="3200400"/>
            <a:ext cx="2362200" cy="381000"/>
          </a:xfrm>
          <a:prstGeom prst="rightArrow">
            <a:avLst/>
          </a:prstGeom>
          <a:solidFill>
            <a:srgbClr val="59595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3886200" y="2590800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Manual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" y="3962400"/>
            <a:ext cx="4900463" cy="1628239"/>
            <a:chOff x="457200" y="3962400"/>
            <a:chExt cx="4900463" cy="1628239"/>
          </a:xfrm>
        </p:grpSpPr>
        <p:sp>
          <p:nvSpPr>
            <p:cNvPr id="8" name="Rectangle 7"/>
            <p:cNvSpPr/>
            <p:nvPr/>
          </p:nvSpPr>
          <p:spPr>
            <a:xfrm>
              <a:off x="457200" y="4267200"/>
              <a:ext cx="294934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1651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Semantic</a:t>
              </a:r>
            </a:p>
            <a:p>
              <a:pPr algn="ctr"/>
              <a:r>
                <a:rPr lang="en-US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1651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Web</a:t>
              </a:r>
              <a:endPara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81400" y="3962400"/>
              <a:ext cx="1776263" cy="1447800"/>
              <a:chOff x="312837" y="2362199"/>
              <a:chExt cx="1776263" cy="1104498"/>
            </a:xfrm>
            <a:solidFill>
              <a:srgbClr val="165160"/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312837" y="2362199"/>
                <a:ext cx="1776263" cy="1104498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345187" y="2394549"/>
                <a:ext cx="1711563" cy="103979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KNOWLEDGE-BASED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smtClean="0"/>
                  <a:t>AUTOMATION</a:t>
                </a:r>
                <a:endParaRPr lang="en-US" b="1" kern="1200" dirty="0" smtClean="0"/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Cyber-</a:t>
                </a:r>
                <a:r>
                  <a:rPr lang="en-US" b="1" kern="1200" dirty="0" err="1" smtClean="0"/>
                  <a:t>ShARE</a:t>
                </a:r>
                <a:endParaRPr lang="en-US" b="1" kern="1200" dirty="0" smtClean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99129" y="5715000"/>
            <a:ext cx="9030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Questions of interest:	How to automate manual process?</a:t>
            </a:r>
          </a:p>
          <a:p>
            <a:r>
              <a:rPr lang="en-US" sz="2000" dirty="0" smtClean="0"/>
              <a:t>			How to keep track of data sources and analysis paths?</a:t>
            </a:r>
          </a:p>
          <a:p>
            <a:r>
              <a:rPr lang="en-US" sz="2000" dirty="0" smtClean="0"/>
              <a:t>			How to understand voluminous datasets used &amp; generated?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5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828800" y="3733800"/>
            <a:ext cx="1787763" cy="1115998"/>
            <a:chOff x="312837" y="2362199"/>
            <a:chExt cx="1787763" cy="1115998"/>
          </a:xfrm>
          <a:solidFill>
            <a:srgbClr val="165160"/>
          </a:solidFill>
        </p:grpSpPr>
        <p:sp>
          <p:nvSpPr>
            <p:cNvPr id="37" name="Rounded Rectangle 36"/>
            <p:cNvSpPr/>
            <p:nvPr/>
          </p:nvSpPr>
          <p:spPr>
            <a:xfrm>
              <a:off x="312837" y="2362199"/>
              <a:ext cx="1776263" cy="11044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89037" y="2438399"/>
              <a:ext cx="1711563" cy="10397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Earth Data Analysis Center (EDAC)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934670"/>
            <a:ext cx="262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Earth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447800" y="4191000"/>
            <a:ext cx="381000" cy="228600"/>
          </a:xfrm>
          <a:prstGeom prst="rightArrow">
            <a:avLst/>
          </a:prstGeom>
          <a:solidFill>
            <a:srgbClr val="59595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space11-1024x409.png"/>
          <p:cNvPicPr>
            <a:picLocks noChangeAspect="1"/>
          </p:cNvPicPr>
          <p:nvPr/>
        </p:nvPicPr>
        <p:blipFill>
          <a:blip r:embed="rId2" cstate="print"/>
          <a:srcRect l="61667" t="10432" b="10285"/>
          <a:stretch>
            <a:fillRect/>
          </a:stretch>
        </p:blipFill>
        <p:spPr>
          <a:xfrm rot="20067495">
            <a:off x="1066800" y="609600"/>
            <a:ext cx="2213811" cy="1828800"/>
          </a:xfrm>
          <a:prstGeom prst="rect">
            <a:avLst/>
          </a:prstGeom>
        </p:spPr>
      </p:pic>
      <p:pic>
        <p:nvPicPr>
          <p:cNvPr id="52" name="Picture 51" descr="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90600"/>
            <a:ext cx="2806700" cy="1981200"/>
          </a:xfrm>
          <a:prstGeom prst="rect">
            <a:avLst/>
          </a:prstGeom>
        </p:spPr>
      </p:pic>
      <p:sp>
        <p:nvSpPr>
          <p:cNvPr id="30" name="Flowchart: Magnetic Disk 29"/>
          <p:cNvSpPr/>
          <p:nvPr/>
        </p:nvSpPr>
        <p:spPr>
          <a:xfrm>
            <a:off x="304800" y="3886200"/>
            <a:ext cx="1066800" cy="838200"/>
          </a:xfrm>
          <a:prstGeom prst="flowChartMagneticDisk">
            <a:avLst/>
          </a:prstGeom>
          <a:solidFill>
            <a:srgbClr val="165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NASA &amp; others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57600" y="1143000"/>
            <a:ext cx="5382344" cy="5715000"/>
            <a:chOff x="3657600" y="1143000"/>
            <a:chExt cx="5382344" cy="5715000"/>
          </a:xfrm>
        </p:grpSpPr>
        <p:sp>
          <p:nvSpPr>
            <p:cNvPr id="11" name="Rectangle 10"/>
            <p:cNvSpPr/>
            <p:nvPr/>
          </p:nvSpPr>
          <p:spPr>
            <a:xfrm>
              <a:off x="7239000" y="5934670"/>
              <a:ext cx="18009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1651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Life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724400" y="3733800"/>
              <a:ext cx="1776263" cy="1166818"/>
              <a:chOff x="3244899" y="2331039"/>
              <a:chExt cx="1776263" cy="1166818"/>
            </a:xfrm>
            <a:solidFill>
              <a:srgbClr val="165160"/>
            </a:solidFill>
          </p:grpSpPr>
          <p:sp>
            <p:nvSpPr>
              <p:cNvPr id="40" name="Rounded Rectangle 39"/>
              <p:cNvSpPr/>
              <p:nvPr/>
            </p:nvSpPr>
            <p:spPr>
              <a:xfrm>
                <a:off x="3244899" y="2331039"/>
                <a:ext cx="1776263" cy="1166818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4"/>
              <p:cNvSpPr/>
              <p:nvPr/>
            </p:nvSpPr>
            <p:spPr>
              <a:xfrm>
                <a:off x="3279074" y="2365214"/>
                <a:ext cx="1707913" cy="10984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err="1" smtClean="0"/>
                  <a:t>Lifemapper</a:t>
                </a:r>
                <a:endParaRPr lang="en-US" b="1" kern="1200" dirty="0" smtClean="0"/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Species Distribution Model</a:t>
                </a:r>
                <a:endParaRPr lang="en-US" b="1" kern="1200" dirty="0"/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>
              <a:off x="3657600" y="4191000"/>
              <a:ext cx="990600" cy="228600"/>
            </a:xfrm>
            <a:prstGeom prst="rightArrow">
              <a:avLst/>
            </a:prstGeom>
            <a:solidFill>
              <a:srgbClr val="59595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553200" y="4191000"/>
              <a:ext cx="914400" cy="228600"/>
            </a:xfrm>
            <a:prstGeom prst="rightArrow">
              <a:avLst/>
            </a:prstGeom>
            <a:solidFill>
              <a:srgbClr val="59595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16197" y="4038600"/>
              <a:ext cx="966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Many</a:t>
              </a:r>
            </a:p>
            <a:p>
              <a:pPr algn="ctr"/>
              <a:r>
                <a:rPr lang="en-US" dirty="0" smtClean="0"/>
                <a:t>Datasets</a:t>
              </a:r>
              <a:endParaRPr lang="en-US" dirty="0"/>
            </a:p>
          </p:txBody>
        </p:sp>
        <p:pic>
          <p:nvPicPr>
            <p:cNvPr id="46" name="Picture 45" descr="map_27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1143000"/>
              <a:ext cx="3284589" cy="1206340"/>
            </a:xfrm>
            <a:prstGeom prst="rect">
              <a:avLst/>
            </a:prstGeom>
          </p:spPr>
        </p:pic>
        <p:pic>
          <p:nvPicPr>
            <p:cNvPr id="47" name="Picture 46" descr="map_27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1295400"/>
              <a:ext cx="3284589" cy="1206340"/>
            </a:xfrm>
            <a:prstGeom prst="rect">
              <a:avLst/>
            </a:prstGeom>
          </p:spPr>
        </p:pic>
        <p:pic>
          <p:nvPicPr>
            <p:cNvPr id="48" name="Picture 47" descr="map_27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1447800"/>
              <a:ext cx="3284589" cy="1206340"/>
            </a:xfrm>
            <a:prstGeom prst="rect">
              <a:avLst/>
            </a:prstGeom>
          </p:spPr>
        </p:pic>
        <p:pic>
          <p:nvPicPr>
            <p:cNvPr id="49" name="Picture 48" descr="map_27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600200"/>
              <a:ext cx="3284589" cy="1206340"/>
            </a:xfrm>
            <a:prstGeom prst="rect">
              <a:avLst/>
            </a:prstGeom>
          </p:spPr>
        </p:pic>
        <p:pic>
          <p:nvPicPr>
            <p:cNvPr id="50" name="Picture 49" descr="map_27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1752600"/>
              <a:ext cx="3284589" cy="1206340"/>
            </a:xfrm>
            <a:prstGeom prst="rect">
              <a:avLst/>
            </a:prstGeom>
          </p:spPr>
        </p:pic>
        <p:sp>
          <p:nvSpPr>
            <p:cNvPr id="55" name="Rounded Rectangle 4"/>
            <p:cNvSpPr/>
            <p:nvPr/>
          </p:nvSpPr>
          <p:spPr>
            <a:xfrm>
              <a:off x="4972659" y="5432518"/>
              <a:ext cx="1303111" cy="717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IPCC climate change &amp; Others</a:t>
              </a:r>
              <a:endParaRPr lang="en-US" sz="1400" b="1" kern="1200" dirty="0" smtClean="0"/>
            </a:p>
          </p:txBody>
        </p:sp>
        <p:sp>
          <p:nvSpPr>
            <p:cNvPr id="56" name="Right Arrow 55"/>
            <p:cNvSpPr/>
            <p:nvPr/>
          </p:nvSpPr>
          <p:spPr>
            <a:xfrm rot="16200000">
              <a:off x="5410200" y="5029200"/>
              <a:ext cx="381000" cy="228600"/>
            </a:xfrm>
            <a:prstGeom prst="rightArrow">
              <a:avLst/>
            </a:prstGeom>
            <a:solidFill>
              <a:srgbClr val="59595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4876800" y="5410200"/>
              <a:ext cx="1524000" cy="1066800"/>
            </a:xfrm>
            <a:prstGeom prst="flowChartMagneticDisk">
              <a:avLst/>
            </a:prstGeom>
            <a:solidFill>
              <a:srgbClr val="1651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Species Occurrence</a:t>
              </a:r>
            </a:p>
            <a:p>
              <a:pPr algn="ctr"/>
              <a:r>
                <a:rPr lang="en-US" sz="1400" b="1" dirty="0" smtClean="0"/>
                <a:t>IPCC &amp; others</a:t>
              </a:r>
              <a:endParaRPr lang="en-US" sz="1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5400" y="3352800"/>
              <a:ext cx="1143000" cy="381000"/>
            </a:xfrm>
            <a:prstGeom prst="rect">
              <a:avLst/>
            </a:prstGeom>
            <a:solidFill>
              <a:schemeClr val="accent6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Published</a:t>
              </a:r>
            </a:p>
            <a:p>
              <a:pPr algn="ctr"/>
              <a:r>
                <a:rPr lang="en-US" sz="1200" b="1" dirty="0" smtClean="0"/>
                <a:t>Web Services</a:t>
              </a:r>
              <a:endParaRPr lang="en-US" sz="12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33600" y="3352800"/>
            <a:ext cx="1143000" cy="381000"/>
          </a:xfrm>
          <a:prstGeom prst="rect">
            <a:avLst/>
          </a:prstGeom>
          <a:solidFill>
            <a:schemeClr val="accent6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Published</a:t>
            </a:r>
          </a:p>
          <a:p>
            <a:pPr algn="ctr"/>
            <a:r>
              <a:rPr lang="en-US" sz="1200" b="1" dirty="0" smtClean="0"/>
              <a:t>Web Services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1095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</a:t>
            </a:r>
          </a:p>
          <a:p>
            <a:r>
              <a:rPr lang="en-US" dirty="0" smtClean="0"/>
              <a:t>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-Right Arrow 4"/>
          <p:cNvSpPr/>
          <p:nvPr/>
        </p:nvSpPr>
        <p:spPr>
          <a:xfrm rot="3789444">
            <a:off x="5806158" y="5097939"/>
            <a:ext cx="738130" cy="1865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33" name="Rectangle 32"/>
          <p:cNvSpPr/>
          <p:nvPr/>
        </p:nvSpPr>
        <p:spPr>
          <a:xfrm>
            <a:off x="3962400" y="3738274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</a:t>
            </a:r>
          </a:p>
          <a:p>
            <a:pPr algn="ctr"/>
            <a:r>
              <a:rPr lang="en-US" sz="1200" dirty="0" smtClean="0"/>
              <a:t>Web Services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990600" y="3738274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</a:t>
            </a:r>
          </a:p>
          <a:p>
            <a:pPr algn="ctr"/>
            <a:r>
              <a:rPr lang="en-US" sz="1200" dirty="0" smtClean="0"/>
              <a:t>Web Services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539547" y="228600"/>
            <a:ext cx="445205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Questions of interest:</a:t>
            </a:r>
          </a:p>
          <a:p>
            <a:r>
              <a:rPr lang="en-US" sz="1400" dirty="0" smtClean="0"/>
              <a:t>How to automate manual process?  </a:t>
            </a:r>
            <a:r>
              <a:rPr lang="en-US" sz="1400" dirty="0" smtClean="0">
                <a:solidFill>
                  <a:srgbClr val="165160"/>
                </a:solidFill>
              </a:rPr>
              <a:t>Semantic technologies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How to keep track of data sources and analysis paths?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How to understand voluminous datasets generated?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4600" y="2286000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 1</a:t>
            </a:r>
          </a:p>
          <a:p>
            <a:pPr algn="ctr"/>
            <a:r>
              <a:rPr lang="en-US" sz="1200" dirty="0" smtClean="0"/>
              <a:t>Web Service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91200" y="2747674"/>
            <a:ext cx="1776263" cy="1981200"/>
            <a:chOff x="1904993" y="-3"/>
            <a:chExt cx="1776263" cy="757762"/>
          </a:xfrm>
          <a:solidFill>
            <a:schemeClr val="accent4">
              <a:lumMod val="5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1904993" y="-3"/>
              <a:ext cx="1776263" cy="75776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927187" y="22191"/>
              <a:ext cx="1731875" cy="7133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Semantic Automated Discovery &amp; Integration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(SADI) Services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Semantic annotation of Service inputs and outputs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Service “wrappers”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4271674"/>
            <a:ext cx="1776263" cy="838200"/>
            <a:chOff x="312837" y="2362199"/>
            <a:chExt cx="1776263" cy="1104498"/>
          </a:xfrm>
          <a:solidFill>
            <a:srgbClr val="165160"/>
          </a:solidFill>
        </p:grpSpPr>
        <p:sp>
          <p:nvSpPr>
            <p:cNvPr id="24" name="Rounded Rectangle 23"/>
            <p:cNvSpPr/>
            <p:nvPr/>
          </p:nvSpPr>
          <p:spPr>
            <a:xfrm>
              <a:off x="312837" y="2362199"/>
              <a:ext cx="1776263" cy="11044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45187" y="2394549"/>
              <a:ext cx="1711563" cy="10397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Earth Data Analysis Center (EDAC)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57600" y="4271674"/>
            <a:ext cx="1776263" cy="885494"/>
            <a:chOff x="3244899" y="2331039"/>
            <a:chExt cx="1776263" cy="1166818"/>
          </a:xfrm>
          <a:solidFill>
            <a:srgbClr val="165160"/>
          </a:solidFill>
        </p:grpSpPr>
        <p:sp>
          <p:nvSpPr>
            <p:cNvPr id="32" name="Rounded Rectangle 31"/>
            <p:cNvSpPr/>
            <p:nvPr/>
          </p:nvSpPr>
          <p:spPr>
            <a:xfrm>
              <a:off x="3244899" y="2331039"/>
              <a:ext cx="1776263" cy="11668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279074" y="2365214"/>
              <a:ext cx="1707913" cy="10984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/>
                <a:t>Lifemapper</a:t>
              </a:r>
              <a:endParaRPr lang="en-US" sz="1400" b="1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Species Distribution Models</a:t>
              </a:r>
            </a:p>
          </p:txBody>
        </p:sp>
      </p:grpSp>
      <p:cxnSp>
        <p:nvCxnSpPr>
          <p:cNvPr id="3" name="Straight Arrow Connector 2"/>
          <p:cNvCxnSpPr>
            <a:stCxn id="17" idx="1"/>
            <a:endCxn id="33" idx="3"/>
          </p:cNvCxnSpPr>
          <p:nvPr/>
        </p:nvCxnSpPr>
        <p:spPr>
          <a:xfrm flipH="1">
            <a:off x="5105400" y="3738274"/>
            <a:ext cx="685800" cy="2286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9000" y="1295400"/>
            <a:ext cx="1524000" cy="838200"/>
            <a:chOff x="1904988" y="0"/>
            <a:chExt cx="1776263" cy="452956"/>
          </a:xfrm>
          <a:solidFill>
            <a:schemeClr val="accent4">
              <a:lumMod val="50000"/>
            </a:schemeClr>
          </a:solidFill>
        </p:grpSpPr>
        <p:sp>
          <p:nvSpPr>
            <p:cNvPr id="45" name="Rounded Rectangle 44"/>
            <p:cNvSpPr/>
            <p:nvPr/>
          </p:nvSpPr>
          <p:spPr>
            <a:xfrm>
              <a:off x="1904988" y="0"/>
              <a:ext cx="1776263" cy="452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918255" y="13267"/>
              <a:ext cx="1749729" cy="4264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Knowledge </a:t>
              </a:r>
              <a:r>
                <a:rPr lang="en-US" b="1" dirty="0"/>
                <a:t>B</a:t>
              </a:r>
              <a:r>
                <a:rPr lang="en-US" b="1" dirty="0" smtClean="0"/>
                <a:t>ase</a:t>
              </a:r>
              <a:endParaRPr lang="en-US" b="1" kern="1200" dirty="0" smtClean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43000" y="1295400"/>
            <a:ext cx="3962400" cy="2286000"/>
            <a:chOff x="1143000" y="1295400"/>
            <a:chExt cx="3962400" cy="2286000"/>
          </a:xfrm>
        </p:grpSpPr>
        <p:sp>
          <p:nvSpPr>
            <p:cNvPr id="41" name="TextBox 40"/>
            <p:cNvSpPr txBox="1"/>
            <p:nvPr/>
          </p:nvSpPr>
          <p:spPr>
            <a:xfrm>
              <a:off x="1447800" y="28194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Semantic Service</a:t>
              </a:r>
              <a:r>
                <a:rPr lang="en-US" b="1" dirty="0"/>
                <a:t> </a:t>
              </a:r>
              <a:r>
                <a:rPr lang="en-US" b="1" dirty="0" smtClean="0"/>
                <a:t>Orchestration</a:t>
              </a:r>
              <a:endParaRPr lang="en-US" b="1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43000" y="1295400"/>
              <a:ext cx="1547663" cy="838200"/>
              <a:chOff x="1904988" y="0"/>
              <a:chExt cx="1776263" cy="45295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42" name="Rounded Rectangle 41"/>
              <p:cNvSpPr/>
              <p:nvPr/>
            </p:nvSpPr>
            <p:spPr>
              <a:xfrm>
                <a:off x="1904988" y="0"/>
                <a:ext cx="1776263" cy="45295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ounded Rectangle 4"/>
              <p:cNvSpPr/>
              <p:nvPr/>
            </p:nvSpPr>
            <p:spPr>
              <a:xfrm>
                <a:off x="1918255" y="13267"/>
                <a:ext cx="1749729" cy="42642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smtClean="0"/>
                  <a:t>SADI </a:t>
                </a:r>
                <a:r>
                  <a:rPr lang="en-US" b="1" kern="1200" dirty="0" err="1" smtClean="0"/>
                  <a:t>ShARE</a:t>
                </a:r>
                <a:endParaRPr lang="en-US" b="1" kern="1200" dirty="0" smtClean="0"/>
              </a:p>
            </p:txBody>
          </p:sp>
        </p:grpSp>
        <p:sp>
          <p:nvSpPr>
            <p:cNvPr id="5" name="Left-Right Arrow 4"/>
            <p:cNvSpPr/>
            <p:nvPr/>
          </p:nvSpPr>
          <p:spPr>
            <a:xfrm>
              <a:off x="2743200" y="1676400"/>
              <a:ext cx="609600" cy="228600"/>
            </a:xfrm>
            <a:prstGeom prst="leftRightArrow">
              <a:avLst/>
            </a:prstGeom>
            <a:solidFill>
              <a:schemeClr val="accent5"/>
            </a:solidFill>
            <a:ln>
              <a:solidFill>
                <a:srgbClr val="3963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7" name="Left-Right Arrow 46"/>
            <p:cNvSpPr/>
            <p:nvPr/>
          </p:nvSpPr>
          <p:spPr>
            <a:xfrm>
              <a:off x="1143000" y="3276600"/>
              <a:ext cx="3962400" cy="304800"/>
            </a:xfrm>
            <a:prstGeom prst="left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39639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362200" y="381000"/>
            <a:ext cx="1371600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Cyber-</a:t>
            </a:r>
            <a:r>
              <a:rPr lang="en-US" dirty="0" err="1" smtClean="0"/>
              <a:t>ShARE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295400"/>
            <a:ext cx="179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DEMO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15046" y="6164997"/>
            <a:ext cx="1992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Earth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48517" y="6164997"/>
            <a:ext cx="1381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Life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24200" y="5534561"/>
            <a:ext cx="2949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Semantic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Web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-Right Arrow 4"/>
          <p:cNvSpPr/>
          <p:nvPr/>
        </p:nvSpPr>
        <p:spPr>
          <a:xfrm rot="3789444">
            <a:off x="5729958" y="2049939"/>
            <a:ext cx="738130" cy="1865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33" name="Rectangle 32"/>
          <p:cNvSpPr/>
          <p:nvPr/>
        </p:nvSpPr>
        <p:spPr>
          <a:xfrm>
            <a:off x="3962400" y="4296106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</a:t>
            </a:r>
          </a:p>
          <a:p>
            <a:pPr algn="ctr"/>
            <a:r>
              <a:rPr lang="en-US" sz="1200" dirty="0" smtClean="0"/>
              <a:t>Web Services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990600" y="4296106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</a:t>
            </a:r>
          </a:p>
          <a:p>
            <a:pPr algn="ctr"/>
            <a:r>
              <a:rPr lang="en-US" sz="1200" dirty="0" smtClean="0"/>
              <a:t>Web Services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2514600" y="2743200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 1</a:t>
            </a:r>
          </a:p>
          <a:p>
            <a:pPr algn="ctr"/>
            <a:r>
              <a:rPr lang="en-US" sz="1200" dirty="0" smtClean="0"/>
              <a:t>Web Service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4829506"/>
            <a:ext cx="1776263" cy="838200"/>
            <a:chOff x="312837" y="2362199"/>
            <a:chExt cx="1776263" cy="1104498"/>
          </a:xfrm>
          <a:solidFill>
            <a:srgbClr val="165160"/>
          </a:solidFill>
        </p:grpSpPr>
        <p:sp>
          <p:nvSpPr>
            <p:cNvPr id="24" name="Rounded Rectangle 23"/>
            <p:cNvSpPr/>
            <p:nvPr/>
          </p:nvSpPr>
          <p:spPr>
            <a:xfrm>
              <a:off x="312837" y="2362199"/>
              <a:ext cx="1776263" cy="11044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45187" y="2394549"/>
              <a:ext cx="1711563" cy="10397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Earth Data Analysis Center (EDAC)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57600" y="4829506"/>
            <a:ext cx="1776263" cy="885494"/>
            <a:chOff x="3244899" y="2331039"/>
            <a:chExt cx="1776263" cy="1166818"/>
          </a:xfrm>
          <a:solidFill>
            <a:srgbClr val="165160"/>
          </a:solidFill>
        </p:grpSpPr>
        <p:sp>
          <p:nvSpPr>
            <p:cNvPr id="32" name="Rounded Rectangle 31"/>
            <p:cNvSpPr/>
            <p:nvPr/>
          </p:nvSpPr>
          <p:spPr>
            <a:xfrm>
              <a:off x="3244899" y="2331039"/>
              <a:ext cx="1776263" cy="11668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279074" y="2365214"/>
              <a:ext cx="1707913" cy="10984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/>
                <a:t>Lifemapper</a:t>
              </a:r>
              <a:endParaRPr lang="en-US" sz="1400" b="1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Species Distribution Models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43000" y="1295400"/>
            <a:ext cx="1547663" cy="838200"/>
            <a:chOff x="1904988" y="0"/>
            <a:chExt cx="1776263" cy="452956"/>
          </a:xfrm>
          <a:solidFill>
            <a:srgbClr val="1D314E"/>
          </a:solidFill>
        </p:grpSpPr>
        <p:sp>
          <p:nvSpPr>
            <p:cNvPr id="42" name="Rounded Rectangle 41"/>
            <p:cNvSpPr/>
            <p:nvPr/>
          </p:nvSpPr>
          <p:spPr>
            <a:xfrm>
              <a:off x="1904988" y="0"/>
              <a:ext cx="1776263" cy="452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1918255" y="13267"/>
              <a:ext cx="1749729" cy="4264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SADI </a:t>
              </a:r>
              <a:r>
                <a:rPr lang="en-US" b="1" kern="1200" dirty="0" err="1" smtClean="0"/>
                <a:t>ShARE</a:t>
              </a:r>
              <a:endParaRPr lang="en-US" b="1" kern="1200" dirty="0" smtClean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29000" y="1295400"/>
            <a:ext cx="1524000" cy="838200"/>
            <a:chOff x="1904988" y="0"/>
            <a:chExt cx="1776263" cy="452956"/>
          </a:xfrm>
          <a:solidFill>
            <a:srgbClr val="1D314E"/>
          </a:solidFill>
        </p:grpSpPr>
        <p:sp>
          <p:nvSpPr>
            <p:cNvPr id="45" name="Rounded Rectangle 44"/>
            <p:cNvSpPr/>
            <p:nvPr/>
          </p:nvSpPr>
          <p:spPr>
            <a:xfrm>
              <a:off x="1904988" y="0"/>
              <a:ext cx="1776263" cy="452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918255" y="13267"/>
              <a:ext cx="1749729" cy="4264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Knowledge </a:t>
              </a:r>
              <a:r>
                <a:rPr lang="en-US" b="1" dirty="0"/>
                <a:t>B</a:t>
              </a:r>
              <a:r>
                <a:rPr lang="en-US" b="1" dirty="0" smtClean="0"/>
                <a:t>ase</a:t>
              </a:r>
              <a:endParaRPr lang="en-US" b="1" kern="1200" dirty="0" smtClean="0"/>
            </a:p>
          </p:txBody>
        </p:sp>
      </p:grpSp>
      <p:sp>
        <p:nvSpPr>
          <p:cNvPr id="5" name="Left-Right Arrow 4"/>
          <p:cNvSpPr/>
          <p:nvPr/>
        </p:nvSpPr>
        <p:spPr>
          <a:xfrm>
            <a:off x="2743200" y="1676400"/>
            <a:ext cx="609600" cy="228600"/>
          </a:xfrm>
          <a:prstGeom prst="leftRightArrow">
            <a:avLst/>
          </a:prstGeom>
          <a:solidFill>
            <a:schemeClr val="accent5"/>
          </a:solidFill>
          <a:ln>
            <a:solidFill>
              <a:srgbClr val="3963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381000"/>
            <a:ext cx="1371600" cy="685800"/>
          </a:xfrm>
          <a:prstGeom prst="roundRect">
            <a:avLst/>
          </a:prstGeom>
          <a:solidFill>
            <a:srgbClr val="1D3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Cyber-</a:t>
            </a:r>
            <a:r>
              <a:rPr lang="en-US" dirty="0" err="1" smtClean="0"/>
              <a:t>ShARE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3276600"/>
            <a:ext cx="4724400" cy="1019506"/>
            <a:chOff x="685800" y="3276600"/>
            <a:chExt cx="4724400" cy="1019506"/>
          </a:xfrm>
        </p:grpSpPr>
        <p:sp>
          <p:nvSpPr>
            <p:cNvPr id="48" name="Right Arrow 47"/>
            <p:cNvSpPr/>
            <p:nvPr/>
          </p:nvSpPr>
          <p:spPr>
            <a:xfrm>
              <a:off x="685800" y="3838906"/>
              <a:ext cx="1752600" cy="457200"/>
            </a:xfrm>
            <a:prstGeom prst="rightArrow">
              <a:avLst/>
            </a:prstGeom>
            <a:solidFill>
              <a:srgbClr val="35385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Provenance</a:t>
              </a:r>
              <a:endParaRPr lang="en-US" sz="1400" dirty="0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3733800" y="3838906"/>
              <a:ext cx="1676400" cy="457200"/>
            </a:xfrm>
            <a:prstGeom prst="rightArrow">
              <a:avLst/>
            </a:prstGeom>
            <a:solidFill>
              <a:srgbClr val="35385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Provenance</a:t>
              </a:r>
              <a:endParaRPr lang="en-US" sz="1400" dirty="0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2286000" y="3276600"/>
              <a:ext cx="1600200" cy="457200"/>
            </a:xfrm>
            <a:prstGeom prst="rightArrow">
              <a:avLst/>
            </a:prstGeom>
            <a:solidFill>
              <a:srgbClr val="35385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Provenance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1981200"/>
            <a:ext cx="6477000" cy="1371600"/>
            <a:chOff x="609600" y="1981200"/>
            <a:chExt cx="6477000" cy="1371600"/>
          </a:xfrm>
        </p:grpSpPr>
        <p:sp>
          <p:nvSpPr>
            <p:cNvPr id="51" name="Right Arrow 50"/>
            <p:cNvSpPr/>
            <p:nvPr/>
          </p:nvSpPr>
          <p:spPr>
            <a:xfrm>
              <a:off x="609600" y="2209800"/>
              <a:ext cx="5029200" cy="457200"/>
            </a:xfrm>
            <a:prstGeom prst="rightArrow">
              <a:avLst/>
            </a:prstGeom>
            <a:solidFill>
              <a:srgbClr val="35385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Provenance</a:t>
              </a:r>
              <a:endParaRPr lang="en-US" sz="1400" dirty="0"/>
            </a:p>
          </p:txBody>
        </p:sp>
        <p:sp>
          <p:nvSpPr>
            <p:cNvPr id="52" name="Flowchart: Document 22"/>
            <p:cNvSpPr/>
            <p:nvPr/>
          </p:nvSpPr>
          <p:spPr>
            <a:xfrm>
              <a:off x="5715000" y="1981200"/>
              <a:ext cx="1371600" cy="1371600"/>
            </a:xfrm>
            <a:prstGeom prst="flowChartDocument">
              <a:avLst/>
            </a:prstGeom>
            <a:solidFill>
              <a:srgbClr val="35385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/>
            </a:p>
            <a:p>
              <a:pPr algn="ctr"/>
              <a:r>
                <a:rPr lang="en-US" sz="1200" dirty="0" smtClean="0"/>
                <a:t>Overall provenance using</a:t>
              </a:r>
            </a:p>
            <a:p>
              <a:pPr algn="ctr"/>
              <a:r>
                <a:rPr lang="en-US" sz="1200" dirty="0" smtClean="0"/>
                <a:t>PROV Standard</a:t>
              </a:r>
            </a:p>
            <a:p>
              <a:pPr algn="ctr"/>
              <a:r>
                <a:rPr lang="en-US" sz="1200" dirty="0" smtClean="0"/>
                <a:t>+ Extensions in PML3</a:t>
              </a:r>
              <a:endParaRPr lang="en-US" sz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62800" y="2057400"/>
            <a:ext cx="1524000" cy="762000"/>
            <a:chOff x="7162800" y="2057400"/>
            <a:chExt cx="1524000" cy="762000"/>
          </a:xfrm>
        </p:grpSpPr>
        <p:grpSp>
          <p:nvGrpSpPr>
            <p:cNvPr id="30" name="Group 16"/>
            <p:cNvGrpSpPr/>
            <p:nvPr/>
          </p:nvGrpSpPr>
          <p:grpSpPr>
            <a:xfrm>
              <a:off x="7620000" y="2057400"/>
              <a:ext cx="1066800" cy="762000"/>
              <a:chOff x="2209810" y="0"/>
              <a:chExt cx="2104429" cy="1052214"/>
            </a:xfrm>
            <a:solidFill>
              <a:srgbClr val="1D314E"/>
            </a:solidFill>
          </p:grpSpPr>
          <p:sp>
            <p:nvSpPr>
              <p:cNvPr id="38" name="Rounded Rectangle 37"/>
              <p:cNvSpPr/>
              <p:nvPr/>
            </p:nvSpPr>
            <p:spPr>
              <a:xfrm>
                <a:off x="2209810" y="0"/>
                <a:ext cx="2104429" cy="105221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4"/>
              <p:cNvSpPr/>
              <p:nvPr/>
            </p:nvSpPr>
            <p:spPr>
              <a:xfrm>
                <a:off x="2240628" y="30818"/>
                <a:ext cx="2042793" cy="99057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err="1" smtClean="0"/>
                  <a:t>WebProbe</a:t>
                </a:r>
                <a:endParaRPr lang="en-US" sz="1400" b="1" kern="1200" dirty="0" smtClean="0"/>
              </a:p>
            </p:txBody>
          </p:sp>
        </p:grpSp>
        <p:sp>
          <p:nvSpPr>
            <p:cNvPr id="53" name="Right Arrow 52"/>
            <p:cNvSpPr/>
            <p:nvPr/>
          </p:nvSpPr>
          <p:spPr>
            <a:xfrm>
              <a:off x="7162800" y="2286000"/>
              <a:ext cx="381000" cy="228600"/>
            </a:xfrm>
            <a:prstGeom prst="rightArrow">
              <a:avLst/>
            </a:prstGeom>
            <a:solidFill>
              <a:srgbClr val="59595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34200" y="1154668"/>
            <a:ext cx="200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MOCKED UP DEMO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134102" y="0"/>
            <a:ext cx="5009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Questions of interest: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How to automate manual process?  Semantic technologies</a:t>
            </a:r>
          </a:p>
          <a:p>
            <a:r>
              <a:rPr lang="en-US" sz="1400" dirty="0" smtClean="0"/>
              <a:t>How to keep track of data sources and analysis paths? </a:t>
            </a:r>
            <a:r>
              <a:rPr lang="en-US" sz="1400" dirty="0" smtClean="0">
                <a:solidFill>
                  <a:srgbClr val="165160"/>
                </a:solidFill>
              </a:rPr>
              <a:t>Provenance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How to understand voluminous datasets generated?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5046" y="6164997"/>
            <a:ext cx="1992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Earth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8517" y="6164997"/>
            <a:ext cx="1381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Life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24200" y="5534561"/>
            <a:ext cx="2949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Semantic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Web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99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-Right Arrow 4"/>
          <p:cNvSpPr/>
          <p:nvPr/>
        </p:nvSpPr>
        <p:spPr>
          <a:xfrm rot="3789444">
            <a:off x="5729958" y="2049939"/>
            <a:ext cx="738130" cy="1865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33" name="Rectangle 32"/>
          <p:cNvSpPr/>
          <p:nvPr/>
        </p:nvSpPr>
        <p:spPr>
          <a:xfrm>
            <a:off x="3429000" y="3919580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</a:t>
            </a:r>
          </a:p>
          <a:p>
            <a:pPr algn="ctr"/>
            <a:r>
              <a:rPr lang="en-US" sz="1200" dirty="0" smtClean="0"/>
              <a:t>Web Services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1271737" y="3919580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</a:t>
            </a:r>
          </a:p>
          <a:p>
            <a:pPr algn="ctr"/>
            <a:r>
              <a:rPr lang="en-US" sz="1200" dirty="0" smtClean="0"/>
              <a:t>Web Services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2286000" y="2743200"/>
            <a:ext cx="1143000" cy="457200"/>
          </a:xfrm>
          <a:prstGeom prst="rect">
            <a:avLst/>
          </a:prstGeom>
          <a:solidFill>
            <a:schemeClr val="accent6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Published 1</a:t>
            </a:r>
          </a:p>
          <a:p>
            <a:pPr algn="ctr"/>
            <a:r>
              <a:rPr lang="en-US" sz="1200" dirty="0" smtClean="0"/>
              <a:t>Web Service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66937" y="4452980"/>
            <a:ext cx="1776263" cy="838200"/>
            <a:chOff x="312837" y="2362199"/>
            <a:chExt cx="1776263" cy="1104498"/>
          </a:xfrm>
          <a:solidFill>
            <a:schemeClr val="accent1">
              <a:lumMod val="5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312837" y="2362199"/>
              <a:ext cx="1776263" cy="11044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45187" y="2394549"/>
              <a:ext cx="1711563" cy="10397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Earth Data Analysis Center (EDAC)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4452980"/>
            <a:ext cx="1776263" cy="885494"/>
            <a:chOff x="3244899" y="2331039"/>
            <a:chExt cx="1776263" cy="1166818"/>
          </a:xfrm>
          <a:solidFill>
            <a:schemeClr val="accent1">
              <a:lumMod val="5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3244899" y="2331039"/>
              <a:ext cx="1776263" cy="11668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279074" y="2365214"/>
              <a:ext cx="1707913" cy="10984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/>
                <a:t>Lifemapper</a:t>
              </a:r>
              <a:endParaRPr lang="en-US" sz="1400" b="1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Species Distribution Models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43000" y="1295400"/>
            <a:ext cx="1547663" cy="838200"/>
            <a:chOff x="1904988" y="0"/>
            <a:chExt cx="1776263" cy="452956"/>
          </a:xfrm>
          <a:solidFill>
            <a:srgbClr val="1D314E"/>
          </a:solidFill>
        </p:grpSpPr>
        <p:sp>
          <p:nvSpPr>
            <p:cNvPr id="42" name="Rounded Rectangle 41"/>
            <p:cNvSpPr/>
            <p:nvPr/>
          </p:nvSpPr>
          <p:spPr>
            <a:xfrm>
              <a:off x="1904988" y="0"/>
              <a:ext cx="1776263" cy="452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1918255" y="13267"/>
              <a:ext cx="1749729" cy="4264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smtClean="0"/>
                <a:t>SADI Share</a:t>
              </a:r>
              <a:endParaRPr lang="en-US" b="1" kern="1200" dirty="0" smtClean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29000" y="1295400"/>
            <a:ext cx="1524000" cy="838200"/>
            <a:chOff x="1904988" y="0"/>
            <a:chExt cx="1776263" cy="452956"/>
          </a:xfrm>
          <a:solidFill>
            <a:srgbClr val="1D314E"/>
          </a:solidFill>
        </p:grpSpPr>
        <p:sp>
          <p:nvSpPr>
            <p:cNvPr id="45" name="Rounded Rectangle 44"/>
            <p:cNvSpPr/>
            <p:nvPr/>
          </p:nvSpPr>
          <p:spPr>
            <a:xfrm>
              <a:off x="1904988" y="0"/>
              <a:ext cx="1776263" cy="452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918255" y="13267"/>
              <a:ext cx="1749729" cy="4264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Knowledge </a:t>
              </a:r>
              <a:r>
                <a:rPr lang="en-US" b="1" dirty="0"/>
                <a:t>B</a:t>
              </a:r>
              <a:r>
                <a:rPr lang="en-US" b="1" dirty="0" smtClean="0"/>
                <a:t>ase</a:t>
              </a:r>
              <a:endParaRPr lang="en-US" b="1" kern="1200" dirty="0" smtClean="0"/>
            </a:p>
          </p:txBody>
        </p:sp>
      </p:grpSp>
      <p:sp>
        <p:nvSpPr>
          <p:cNvPr id="5" name="Left-Right Arrow 4"/>
          <p:cNvSpPr/>
          <p:nvPr/>
        </p:nvSpPr>
        <p:spPr>
          <a:xfrm>
            <a:off x="2743200" y="1676400"/>
            <a:ext cx="609600" cy="228600"/>
          </a:xfrm>
          <a:prstGeom prst="leftRightArrow">
            <a:avLst/>
          </a:prstGeom>
          <a:solidFill>
            <a:srgbClr val="35385A"/>
          </a:solidFill>
          <a:ln>
            <a:solidFill>
              <a:srgbClr val="3963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381000"/>
            <a:ext cx="1371600" cy="685800"/>
          </a:xfrm>
          <a:prstGeom prst="roundRect">
            <a:avLst/>
          </a:prstGeom>
          <a:solidFill>
            <a:srgbClr val="1D3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Cyber-</a:t>
            </a:r>
            <a:r>
              <a:rPr lang="en-US" dirty="0" err="1" smtClean="0"/>
              <a:t>ShARE</a:t>
            </a:r>
            <a:endParaRPr lang="en-US" dirty="0"/>
          </a:p>
        </p:txBody>
      </p:sp>
      <p:grpSp>
        <p:nvGrpSpPr>
          <p:cNvPr id="30" name="Group 16"/>
          <p:cNvGrpSpPr/>
          <p:nvPr/>
        </p:nvGrpSpPr>
        <p:grpSpPr>
          <a:xfrm>
            <a:off x="7620000" y="2057400"/>
            <a:ext cx="1066800" cy="762000"/>
            <a:chOff x="2209810" y="0"/>
            <a:chExt cx="2104429" cy="1052214"/>
          </a:xfrm>
          <a:solidFill>
            <a:srgbClr val="1D314E"/>
          </a:solidFill>
        </p:grpSpPr>
        <p:sp>
          <p:nvSpPr>
            <p:cNvPr id="38" name="Rounded Rectangle 37"/>
            <p:cNvSpPr/>
            <p:nvPr/>
          </p:nvSpPr>
          <p:spPr>
            <a:xfrm>
              <a:off x="2209810" y="0"/>
              <a:ext cx="2104429" cy="10522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2240628" y="30818"/>
              <a:ext cx="2042793" cy="9905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 smtClean="0"/>
                <a:t>WebProbe</a:t>
              </a:r>
              <a:endParaRPr lang="en-US" sz="1400" b="1" kern="1200" dirty="0" smtClean="0"/>
            </a:p>
          </p:txBody>
        </p:sp>
      </p:grpSp>
      <p:sp>
        <p:nvSpPr>
          <p:cNvPr id="51" name="Right Arrow 50"/>
          <p:cNvSpPr/>
          <p:nvPr/>
        </p:nvSpPr>
        <p:spPr>
          <a:xfrm>
            <a:off x="609600" y="2209800"/>
            <a:ext cx="5029200" cy="457200"/>
          </a:xfrm>
          <a:prstGeom prst="rightArrow">
            <a:avLst/>
          </a:prstGeom>
          <a:solidFill>
            <a:srgbClr val="35385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Provenance</a:t>
            </a:r>
            <a:endParaRPr lang="en-US" sz="1400" dirty="0"/>
          </a:p>
        </p:txBody>
      </p:sp>
      <p:sp>
        <p:nvSpPr>
          <p:cNvPr id="52" name="Flowchart: Document 22"/>
          <p:cNvSpPr/>
          <p:nvPr/>
        </p:nvSpPr>
        <p:spPr>
          <a:xfrm>
            <a:off x="5715000" y="1981200"/>
            <a:ext cx="1371600" cy="1371600"/>
          </a:xfrm>
          <a:prstGeom prst="flowChartDocument">
            <a:avLst/>
          </a:prstGeom>
          <a:solidFill>
            <a:srgbClr val="35385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Overall provenance using</a:t>
            </a:r>
          </a:p>
          <a:p>
            <a:pPr algn="ctr"/>
            <a:r>
              <a:rPr lang="en-US" sz="1200" dirty="0" smtClean="0"/>
              <a:t>PROV Standard</a:t>
            </a:r>
          </a:p>
          <a:p>
            <a:pPr algn="ctr"/>
            <a:r>
              <a:rPr lang="en-US" sz="1200" dirty="0" smtClean="0"/>
              <a:t>+ Extensions in PML3</a:t>
            </a:r>
            <a:endParaRPr lang="en-US" sz="1200" dirty="0"/>
          </a:p>
        </p:txBody>
      </p:sp>
      <p:sp>
        <p:nvSpPr>
          <p:cNvPr id="53" name="Right Arrow 52"/>
          <p:cNvSpPr/>
          <p:nvPr/>
        </p:nvSpPr>
        <p:spPr>
          <a:xfrm>
            <a:off x="7162800" y="2286000"/>
            <a:ext cx="3810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19200" y="3200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Semantic Service</a:t>
            </a:r>
            <a:r>
              <a:rPr lang="en-US" b="1" dirty="0"/>
              <a:t> </a:t>
            </a:r>
            <a:r>
              <a:rPr lang="en-US" b="1" dirty="0" smtClean="0"/>
              <a:t>Orchestration</a:t>
            </a:r>
            <a:endParaRPr lang="en-US" b="1" dirty="0"/>
          </a:p>
        </p:txBody>
      </p:sp>
      <p:sp>
        <p:nvSpPr>
          <p:cNvPr id="41" name="Left-Right Arrow 40"/>
          <p:cNvSpPr/>
          <p:nvPr/>
        </p:nvSpPr>
        <p:spPr>
          <a:xfrm>
            <a:off x="1143000" y="3505200"/>
            <a:ext cx="3657600" cy="304800"/>
          </a:xfrm>
          <a:prstGeom prst="leftRightArrow">
            <a:avLst/>
          </a:prstGeom>
          <a:solidFill>
            <a:srgbClr val="35385A"/>
          </a:solidFill>
          <a:ln>
            <a:solidFill>
              <a:srgbClr val="3963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"/>
          <p:cNvSpPr/>
          <p:nvPr/>
        </p:nvSpPr>
        <p:spPr>
          <a:xfrm rot="3789444">
            <a:off x="5806158" y="5174139"/>
            <a:ext cx="738130" cy="1865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2" name="Multidocument 1"/>
          <p:cNvSpPr/>
          <p:nvPr/>
        </p:nvSpPr>
        <p:spPr>
          <a:xfrm>
            <a:off x="5334000" y="4380033"/>
            <a:ext cx="1143000" cy="10668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 Output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38800" y="3890674"/>
            <a:ext cx="3559486" cy="2586326"/>
            <a:chOff x="5638800" y="3890674"/>
            <a:chExt cx="3559486" cy="2586326"/>
          </a:xfrm>
        </p:grpSpPr>
        <p:grpSp>
          <p:nvGrpSpPr>
            <p:cNvPr id="54" name="Group 16"/>
            <p:cNvGrpSpPr/>
            <p:nvPr/>
          </p:nvGrpSpPr>
          <p:grpSpPr>
            <a:xfrm>
              <a:off x="6934200" y="4490094"/>
              <a:ext cx="1066800" cy="762000"/>
              <a:chOff x="2209810" y="0"/>
              <a:chExt cx="2104429" cy="1052214"/>
            </a:xfrm>
            <a:solidFill>
              <a:schemeClr val="accent4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209810" y="0"/>
                <a:ext cx="2104429" cy="105221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ounded Rectangle 4"/>
              <p:cNvSpPr/>
              <p:nvPr/>
            </p:nvSpPr>
            <p:spPr>
              <a:xfrm>
                <a:off x="2240628" y="30818"/>
                <a:ext cx="2042793" cy="990578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/>
                  <a:t>QGIS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err="1" smtClean="0"/>
                  <a:t>VisKo</a:t>
                </a:r>
                <a:endParaRPr lang="en-US" sz="1400" b="1" kern="1200" dirty="0" smtClean="0"/>
              </a:p>
            </p:txBody>
          </p:sp>
        </p:grpSp>
        <p:sp>
          <p:nvSpPr>
            <p:cNvPr id="57" name="Right Arrow 56"/>
            <p:cNvSpPr/>
            <p:nvPr/>
          </p:nvSpPr>
          <p:spPr>
            <a:xfrm>
              <a:off x="6477000" y="4718694"/>
              <a:ext cx="381000" cy="2286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16091" y="3890674"/>
              <a:ext cx="2482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This proposal: </a:t>
              </a:r>
              <a:r>
                <a:rPr lang="en-US" sz="1400" dirty="0" smtClean="0">
                  <a:solidFill>
                    <a:srgbClr val="165160"/>
                  </a:solidFill>
                </a:rPr>
                <a:t>Visualization</a:t>
              </a:r>
            </a:p>
            <a:p>
              <a:r>
                <a:rPr lang="en-US" sz="1400" dirty="0" smtClean="0"/>
                <a:t>Next proposal: </a:t>
              </a:r>
              <a:r>
                <a:rPr lang="en-US" sz="1400" dirty="0" smtClean="0">
                  <a:solidFill>
                    <a:srgbClr val="165160"/>
                  </a:solidFill>
                </a:rPr>
                <a:t>Visual Analytics</a:t>
              </a:r>
              <a:endParaRPr lang="en-US" sz="1400" dirty="0">
                <a:solidFill>
                  <a:srgbClr val="165160"/>
                </a:solidFill>
              </a:endParaRPr>
            </a:p>
          </p:txBody>
        </p:sp>
        <p:sp>
          <p:nvSpPr>
            <p:cNvPr id="59" name="Multidocument 58"/>
            <p:cNvSpPr/>
            <p:nvPr/>
          </p:nvSpPr>
          <p:spPr>
            <a:xfrm>
              <a:off x="5638800" y="5410200"/>
              <a:ext cx="1143000" cy="1066800"/>
            </a:xfrm>
            <a:prstGeom prst="flowChartMulti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</a:p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" name="Bent-Up Arrow 2"/>
            <p:cNvSpPr/>
            <p:nvPr/>
          </p:nvSpPr>
          <p:spPr>
            <a:xfrm>
              <a:off x="6781800" y="5334000"/>
              <a:ext cx="762000" cy="457200"/>
            </a:xfrm>
            <a:prstGeom prst="bent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979445" y="0"/>
            <a:ext cx="5164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Questions of interest: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How to automate manual process?  Semantic technologies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How to keep track of data sources and analysis paths? Provenance</a:t>
            </a:r>
          </a:p>
          <a:p>
            <a:r>
              <a:rPr lang="en-US" sz="1400" dirty="0" smtClean="0"/>
              <a:t>How to understand voluminous datasets generated? </a:t>
            </a:r>
            <a:r>
              <a:rPr lang="en-US" sz="1400" dirty="0" smtClean="0">
                <a:solidFill>
                  <a:srgbClr val="165160"/>
                </a:solidFill>
              </a:rPr>
              <a:t>Visual Analytics</a:t>
            </a:r>
            <a:endParaRPr lang="en-US" sz="1400" dirty="0">
              <a:solidFill>
                <a:srgbClr val="16516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4876800" y="4800600"/>
            <a:ext cx="3810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71600" y="5715000"/>
            <a:ext cx="2693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651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ELSeWeb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651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19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yber-ShARE Banner-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9151"/>
            <a:ext cx="3429000" cy="782129"/>
          </a:xfrm>
          <a:prstGeom prst="rect">
            <a:avLst/>
          </a:prstGeom>
        </p:spPr>
      </p:pic>
      <p:pic>
        <p:nvPicPr>
          <p:cNvPr id="7" name="Picture 6" descr="ku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1816100" cy="673100"/>
          </a:xfrm>
          <a:prstGeom prst="rect">
            <a:avLst/>
          </a:prstGeom>
        </p:spPr>
      </p:pic>
      <p:pic>
        <p:nvPicPr>
          <p:cNvPr id="9" name="Picture 8" descr="lifemapper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11" y="5257800"/>
            <a:ext cx="766513" cy="766513"/>
          </a:xfrm>
          <a:prstGeom prst="rect">
            <a:avLst/>
          </a:prstGeom>
        </p:spPr>
      </p:pic>
      <p:pic>
        <p:nvPicPr>
          <p:cNvPr id="10" name="Picture 9" descr="logoute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" y="6075441"/>
            <a:ext cx="1055202" cy="812506"/>
          </a:xfrm>
          <a:prstGeom prst="rect">
            <a:avLst/>
          </a:prstGeom>
        </p:spPr>
      </p:pic>
      <p:pic>
        <p:nvPicPr>
          <p:cNvPr id="11" name="Picture 10" descr="UNM_Logo_200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172200"/>
            <a:ext cx="2400300" cy="5424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54" y="5410200"/>
            <a:ext cx="4572000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NASA  ACCESS Award #NNX12AF45A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EARTH, LIFE, AND SEMANTIC WEB (</a:t>
            </a:r>
            <a:r>
              <a:rPr lang="en-US" sz="3600" dirty="0" err="1" smtClean="0">
                <a:solidFill>
                  <a:srgbClr val="FFFFFF"/>
                </a:solidFill>
              </a:rPr>
              <a:t>ELSeWEB</a:t>
            </a:r>
            <a:r>
              <a:rPr lang="en-US" sz="36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752600"/>
            <a:ext cx="541311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POSTER SESSION TABLETOP DEMOS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EDAC Data Services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Lifemapper</a:t>
            </a:r>
            <a:r>
              <a:rPr lang="en-US" sz="2000" dirty="0" smtClean="0"/>
              <a:t> Model &amp; Analytical Services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Cyber-</a:t>
            </a:r>
            <a:r>
              <a:rPr lang="en-US" sz="2000" dirty="0" err="1" smtClean="0"/>
              <a:t>ShARE</a:t>
            </a:r>
            <a:r>
              <a:rPr lang="en-US" sz="2000" dirty="0" smtClean="0"/>
              <a:t> Semantic Services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ELSeWeb</a:t>
            </a:r>
            <a:r>
              <a:rPr lang="en-US" sz="2000" dirty="0" smtClean="0"/>
              <a:t> DEMO: </a:t>
            </a:r>
          </a:p>
          <a:p>
            <a:pPr lvl="2"/>
            <a:r>
              <a:rPr lang="en-US" sz="2000" b="1" dirty="0" smtClean="0"/>
              <a:t>5:30</a:t>
            </a:r>
            <a:r>
              <a:rPr lang="en-US" sz="2000" b="1" dirty="0" smtClean="0"/>
              <a:t> </a:t>
            </a:r>
            <a:r>
              <a:rPr lang="en-US" sz="2000" b="1" dirty="0" smtClean="0"/>
              <a:t>PM Nick Del Rio </a:t>
            </a:r>
          </a:p>
        </p:txBody>
      </p:sp>
    </p:spTree>
    <p:extLst>
      <p:ext uri="{BB962C8B-B14F-4D97-AF65-F5344CB8AC3E}">
        <p14:creationId xmlns:p14="http://schemas.microsoft.com/office/powerpoint/2010/main" val="51135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397</Words>
  <Application>Microsoft Macintosh PowerPoint</Application>
  <PresentationFormat>On-screen Show (4:3)</PresentationFormat>
  <Paragraphs>144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ELSeWeb Goals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Deana Pennington</dc:creator>
  <cp:lastModifiedBy>Deana Pennington</cp:lastModifiedBy>
  <cp:revision>62</cp:revision>
  <dcterms:created xsi:type="dcterms:W3CDTF">2013-02-28T22:38:02Z</dcterms:created>
  <dcterms:modified xsi:type="dcterms:W3CDTF">2013-04-23T11:57:30Z</dcterms:modified>
</cp:coreProperties>
</file>